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151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671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2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7239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0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97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895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86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05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27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521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93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5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917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25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599E-D5A6-41CD-BA59-34E5ED3E49DF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CB6BB-EEA0-4363-B9BC-3A3EFFBCA0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751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97280"/>
            <a:ext cx="669112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 err="1">
                <a:solidFill>
                  <a:schemeClr val="bg2"/>
                </a:solidFill>
              </a:rPr>
              <a:t>Análisis</a:t>
            </a:r>
            <a:r>
              <a:rPr dirty="0">
                <a:solidFill>
                  <a:schemeClr val="bg2"/>
                </a:solidFill>
              </a:rPr>
              <a:t> </a:t>
            </a:r>
            <a:r>
              <a:rPr dirty="0" err="1">
                <a:solidFill>
                  <a:schemeClr val="bg2"/>
                </a:solidFill>
              </a:rPr>
              <a:t>Exploratorio</a:t>
            </a:r>
            <a:r>
              <a:rPr dirty="0">
                <a:solidFill>
                  <a:schemeClr val="bg2"/>
                </a:solidFill>
              </a:rPr>
              <a:t> de Datos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011680"/>
            <a:ext cx="68405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>
                <a:solidFill>
                  <a:srgbClr val="C8C8C8"/>
                </a:solidFill>
              </a:defRPr>
            </a:pPr>
            <a:r>
              <a:rPr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Relación</a:t>
            </a:r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 entre </a:t>
            </a:r>
            <a:r>
              <a:rPr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Monedas</a:t>
            </a:r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FIAT y </a:t>
            </a:r>
            <a:r>
              <a:rPr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Criptomonedas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86838" y="5643563"/>
            <a:ext cx="15696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B4B4B4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Luis Viejo</a:t>
            </a:r>
            <a:endParaRPr lang="es-ES" sz="2400" dirty="0">
              <a:solidFill>
                <a:schemeClr val="bg1"/>
              </a:solidFill>
            </a:endParaRPr>
          </a:p>
          <a:p>
            <a:pPr>
              <a:defRPr sz="2000">
                <a:solidFill>
                  <a:srgbClr val="B4B4B4"/>
                </a:solidFill>
              </a:defRPr>
            </a:pPr>
            <a:r>
              <a:rPr lang="es-ES" dirty="0">
                <a:solidFill>
                  <a:schemeClr val="bg1"/>
                </a:solidFill>
              </a:rPr>
              <a:t>09/05/2025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1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74543-F926-F9AB-3C7B-1935725E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2766218"/>
            <a:ext cx="10515600" cy="1325563"/>
          </a:xfrm>
        </p:spPr>
        <p:txBody>
          <a:bodyPr/>
          <a:lstStyle/>
          <a:p>
            <a:r>
              <a:rPr lang="es-ES" dirty="0"/>
              <a:t>Correlaciones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0A4374-6A18-7D59-384F-34A588CC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192405"/>
            <a:ext cx="8091487" cy="6473190"/>
          </a:xfrm>
        </p:spPr>
      </p:pic>
    </p:spTree>
    <p:extLst>
      <p:ext uri="{BB962C8B-B14F-4D97-AF65-F5344CB8AC3E}">
        <p14:creationId xmlns:p14="http://schemas.microsoft.com/office/powerpoint/2010/main" val="154768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D2EA81FE-64BC-0030-4084-42B0C8EF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9" y="237331"/>
            <a:ext cx="10515600" cy="1325563"/>
          </a:xfrm>
        </p:spPr>
        <p:txBody>
          <a:bodyPr/>
          <a:lstStyle/>
          <a:p>
            <a:r>
              <a:rPr lang="es-ES" dirty="0"/>
              <a:t>Correlaciones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BA85DE2D-1817-21D8-0ACD-C376181FA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413767"/>
              </p:ext>
            </p:extLst>
          </p:nvPr>
        </p:nvGraphicFramePr>
        <p:xfrm>
          <a:off x="1000125" y="1562894"/>
          <a:ext cx="10729914" cy="41894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2479">
                  <a:extLst>
                    <a:ext uri="{9D8B030D-6E8A-4147-A177-3AD203B41FA5}">
                      <a16:colId xmlns:a16="http://schemas.microsoft.com/office/drawing/2014/main" val="580350271"/>
                    </a:ext>
                  </a:extLst>
                </a:gridCol>
                <a:gridCol w="2672759">
                  <a:extLst>
                    <a:ext uri="{9D8B030D-6E8A-4147-A177-3AD203B41FA5}">
                      <a16:colId xmlns:a16="http://schemas.microsoft.com/office/drawing/2014/main" val="2193404801"/>
                    </a:ext>
                  </a:extLst>
                </a:gridCol>
                <a:gridCol w="2692197">
                  <a:extLst>
                    <a:ext uri="{9D8B030D-6E8A-4147-A177-3AD203B41FA5}">
                      <a16:colId xmlns:a16="http://schemas.microsoft.com/office/drawing/2014/main" val="677095729"/>
                    </a:ext>
                  </a:extLst>
                </a:gridCol>
                <a:gridCol w="2682479">
                  <a:extLst>
                    <a:ext uri="{9D8B030D-6E8A-4147-A177-3AD203B41FA5}">
                      <a16:colId xmlns:a16="http://schemas.microsoft.com/office/drawing/2014/main" val="3317291073"/>
                    </a:ext>
                  </a:extLst>
                </a:gridCol>
              </a:tblGrid>
              <a:tr h="3808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Moneda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Magnitud correlaciones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Moneda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Magnitud correlaciones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38024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>
                          <a:effectLst/>
                          <a:highlight>
                            <a:srgbClr val="FFFF00"/>
                          </a:highlight>
                        </a:rPr>
                        <a:t>Solana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  <a:highlight>
                            <a:srgbClr val="FFFF00"/>
                          </a:highlight>
                        </a:rPr>
                        <a:t>3.172958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 err="1">
                          <a:effectLst/>
                        </a:rPr>
                        <a:t>Dogecoin</a:t>
                      </a:r>
                      <a:endParaRPr lang="es-E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2.829090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3666652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Bonk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3.152012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>
                          <a:effectLst/>
                        </a:rPr>
                        <a:t>Internet </a:t>
                      </a:r>
                      <a:r>
                        <a:rPr lang="es-ES" b="0" dirty="0" err="1">
                          <a:effectLst/>
                        </a:rPr>
                        <a:t>Computer</a:t>
                      </a:r>
                      <a:endParaRPr lang="es-E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2.723030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34888809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Near Protocol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3.123016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  <a:highlight>
                            <a:srgbClr val="FFFF00"/>
                          </a:highlight>
                        </a:rPr>
                        <a:t>Yen Japones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  <a:highlight>
                            <a:srgbClr val="FFFF00"/>
                          </a:highlight>
                        </a:rPr>
                        <a:t>2.480730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8887922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Shiba Inu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3.104930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Dolar Canadiense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2.407244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78126610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>
                          <a:effectLst/>
                        </a:rPr>
                        <a:t>Ethereum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3.100130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XRP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2.108597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5081646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Render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3.093175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Filecoin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2.084067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73944295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Floki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3.067368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Euro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1.913060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06138852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Binance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3.019133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Dolar Australiano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1.838214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8231950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Bitcoin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2.965797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Oficial Trump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1.641490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02392511"/>
                  </a:ext>
                </a:extLst>
              </a:tr>
              <a:tr h="380856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Bittensor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2.866179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Libra Esterlina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1.511233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69784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2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52634-C961-F99B-169C-86D6E76F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Correlaciones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E5CAE75-BB2A-5D5F-B525-161059649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25020"/>
              </p:ext>
            </p:extLst>
          </p:nvPr>
        </p:nvGraphicFramePr>
        <p:xfrm>
          <a:off x="838200" y="2330448"/>
          <a:ext cx="10515600" cy="3660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6215090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07674241"/>
                    </a:ext>
                  </a:extLst>
                </a:gridCol>
              </a:tblGrid>
              <a:tr h="61012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Moneda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Magnitud de correlaciones FIAT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253379"/>
                  </a:ext>
                </a:extLst>
              </a:tr>
              <a:tr h="610129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>
                          <a:effectLst/>
                        </a:rPr>
                        <a:t>Euro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1.601661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69969317"/>
                  </a:ext>
                </a:extLst>
              </a:tr>
              <a:tr h="610129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Dolar Australiano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1.504690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773807431"/>
                  </a:ext>
                </a:extLst>
              </a:tr>
              <a:tr h="610129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Dolar Canadiense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1.488882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3596325"/>
                  </a:ext>
                </a:extLst>
              </a:tr>
              <a:tr h="610129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Yen Japones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1.335550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35888140"/>
                  </a:ext>
                </a:extLst>
              </a:tr>
              <a:tr h="610129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Libra Esterlina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1.333284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6832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22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934B7-EFD8-EDB5-D2FD-7F00EA7F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Dependencia Lineal: Coeficiente de relación de Pearson - EURO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5D24963-8808-C98E-A5F2-60DDAD3D1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408032"/>
              </p:ext>
            </p:extLst>
          </p:nvPr>
        </p:nvGraphicFramePr>
        <p:xfrm>
          <a:off x="1141413" y="2410373"/>
          <a:ext cx="9648824" cy="2840513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3042422">
                  <a:extLst>
                    <a:ext uri="{9D8B030D-6E8A-4147-A177-3AD203B41FA5}">
                      <a16:colId xmlns:a16="http://schemas.microsoft.com/office/drawing/2014/main" val="2597287495"/>
                    </a:ext>
                  </a:extLst>
                </a:gridCol>
                <a:gridCol w="3042422">
                  <a:extLst>
                    <a:ext uri="{9D8B030D-6E8A-4147-A177-3AD203B41FA5}">
                      <a16:colId xmlns:a16="http://schemas.microsoft.com/office/drawing/2014/main" val="73018831"/>
                    </a:ext>
                  </a:extLst>
                </a:gridCol>
                <a:gridCol w="3563980">
                  <a:extLst>
                    <a:ext uri="{9D8B030D-6E8A-4147-A177-3AD203B41FA5}">
                      <a16:colId xmlns:a16="http://schemas.microsoft.com/office/drawing/2014/main" val="3488979065"/>
                    </a:ext>
                  </a:extLst>
                </a:gridCol>
              </a:tblGrid>
              <a:tr h="587693">
                <a:tc>
                  <a:txBody>
                    <a:bodyPr/>
                    <a:lstStyle/>
                    <a:p>
                      <a:pPr algn="ctr" fontAlgn="ctr"/>
                      <a:r>
                        <a:rPr lang="es-ES" dirty="0">
                          <a:effectLst/>
                        </a:rPr>
                        <a:t>Moneda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dirty="0">
                          <a:effectLst/>
                        </a:rPr>
                        <a:t>Correlación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P-</a:t>
                      </a:r>
                      <a:r>
                        <a:rPr lang="es-ES" dirty="0" err="1">
                          <a:effectLst/>
                        </a:rPr>
                        <a:t>Value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05170"/>
                  </a:ext>
                </a:extLst>
              </a:tr>
              <a:tr h="563205">
                <a:tc>
                  <a:txBody>
                    <a:bodyPr/>
                    <a:lstStyle/>
                    <a:p>
                      <a:pPr algn="ctr" fontAlgn="t"/>
                      <a:r>
                        <a:rPr lang="es-ES" b="0" dirty="0">
                          <a:effectLst/>
                        </a:rPr>
                        <a:t>Libra Esterlina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0.735307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n>
                            <a:noFill/>
                          </a:ln>
                          <a:effectLst/>
                        </a:rPr>
                        <a:t>2.010505e-91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2619520"/>
                  </a:ext>
                </a:extLst>
              </a:tr>
              <a:tr h="563205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Yen Japones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0.577451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1.516076e-48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17905002"/>
                  </a:ext>
                </a:extLst>
              </a:tr>
              <a:tr h="563205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>
                          <a:effectLst/>
                        </a:rPr>
                        <a:t>Dolar Canadiense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0.576426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>
                          <a:effectLst/>
                        </a:rPr>
                        <a:t>2.426672e-48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879083"/>
                  </a:ext>
                </a:extLst>
              </a:tr>
              <a:tr h="563205">
                <a:tc>
                  <a:txBody>
                    <a:bodyPr/>
                    <a:lstStyle/>
                    <a:p>
                      <a:pPr algn="ctr" fontAlgn="ctr"/>
                      <a:r>
                        <a:rPr lang="es-ES" b="0" dirty="0" err="1">
                          <a:effectLst/>
                        </a:rPr>
                        <a:t>Dolar</a:t>
                      </a:r>
                      <a:r>
                        <a:rPr lang="es-ES" b="0" dirty="0">
                          <a:effectLst/>
                        </a:rPr>
                        <a:t> Australiano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0.599103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4.881915e-53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493861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00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2641C-90E7-96BE-3EFA-B0AD08AF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0312"/>
            <a:ext cx="9905998" cy="1478570"/>
          </a:xfrm>
        </p:spPr>
        <p:txBody>
          <a:bodyPr/>
          <a:lstStyle/>
          <a:p>
            <a:r>
              <a:rPr lang="es-ES" dirty="0"/>
              <a:t>Dependencia Lineal: Coeficiente de relación de Pearson - SOLANA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89CAD6B-F6AE-B009-8135-4D8AB09FA8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032228"/>
              </p:ext>
            </p:extLst>
          </p:nvPr>
        </p:nvGraphicFramePr>
        <p:xfrm>
          <a:off x="2206849" y="1698882"/>
          <a:ext cx="7778299" cy="4965249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2452617">
                  <a:extLst>
                    <a:ext uri="{9D8B030D-6E8A-4147-A177-3AD203B41FA5}">
                      <a16:colId xmlns:a16="http://schemas.microsoft.com/office/drawing/2014/main" val="1083819631"/>
                    </a:ext>
                  </a:extLst>
                </a:gridCol>
                <a:gridCol w="2452617">
                  <a:extLst>
                    <a:ext uri="{9D8B030D-6E8A-4147-A177-3AD203B41FA5}">
                      <a16:colId xmlns:a16="http://schemas.microsoft.com/office/drawing/2014/main" val="2746719707"/>
                    </a:ext>
                  </a:extLst>
                </a:gridCol>
                <a:gridCol w="2873065">
                  <a:extLst>
                    <a:ext uri="{9D8B030D-6E8A-4147-A177-3AD203B41FA5}">
                      <a16:colId xmlns:a16="http://schemas.microsoft.com/office/drawing/2014/main" val="1683081067"/>
                    </a:ext>
                  </a:extLst>
                </a:gridCol>
              </a:tblGrid>
              <a:tr h="46218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dirty="0">
                          <a:effectLst/>
                        </a:rPr>
                        <a:t>Moneda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dirty="0">
                          <a:effectLst/>
                        </a:rPr>
                        <a:t>Correlación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P-</a:t>
                      </a:r>
                      <a:r>
                        <a:rPr lang="es-ES" sz="1600" dirty="0" err="1">
                          <a:effectLst/>
                        </a:rPr>
                        <a:t>Value</a:t>
                      </a:r>
                      <a:endParaRPr lang="es-ES" sz="1600" dirty="0"/>
                    </a:p>
                  </a:txBody>
                  <a:tcPr marL="67637" marR="67637" marT="33819" marB="33819" anchor="ctr"/>
                </a:tc>
                <a:extLst>
                  <a:ext uri="{0D108BD9-81ED-4DB2-BD59-A6C34878D82A}">
                    <a16:rowId xmlns:a16="http://schemas.microsoft.com/office/drawing/2014/main" val="2374308230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Bitcoin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0.918803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1.025719e-215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8698471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Ethereum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0.803961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1.702356e-121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600582430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dirty="0">
                          <a:effectLst/>
                        </a:rPr>
                        <a:t>XRP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0.516931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1.289086e-37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629234005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Binance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0.921515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1.862009e-219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48421112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Solana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1.000000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0.000000e+00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1342797085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Dogecoin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0.813795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8.673057e-127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273060819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Shiba Inu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0.812306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5.748134e-126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4072805550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Floki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0.825337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2.044401e-133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820827551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Oficial Trump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0.277457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7.683755e-11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777769640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Bonk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0.922881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2.158220e-221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8187063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Bittensor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0.826501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4.121779e-134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690546943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Near Protocol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0.830855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9.260798e-137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1990477802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Internet Computer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0.668251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5.707765e-70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182186508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Render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0.790081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1.619553e-114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615549179"/>
                  </a:ext>
                </a:extLst>
              </a:tr>
              <a:tr h="25927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Filecoin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0.296318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3.187363e-12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264674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66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733C1-B721-63E9-F51E-CC1615B7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6986"/>
            <a:ext cx="9905998" cy="1478570"/>
          </a:xfrm>
        </p:spPr>
        <p:txBody>
          <a:bodyPr/>
          <a:lstStyle/>
          <a:p>
            <a:r>
              <a:rPr lang="es-ES" dirty="0"/>
              <a:t>Dependencia Lineal: Coeficiente de relación de Pearson – YEN JAPONES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ACCFD8B-1C48-5A6F-9BA3-51FE1BEB9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34632"/>
              </p:ext>
            </p:extLst>
          </p:nvPr>
        </p:nvGraphicFramePr>
        <p:xfrm>
          <a:off x="1734902" y="1655556"/>
          <a:ext cx="8647964" cy="5018054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2726836">
                  <a:extLst>
                    <a:ext uri="{9D8B030D-6E8A-4147-A177-3AD203B41FA5}">
                      <a16:colId xmlns:a16="http://schemas.microsoft.com/office/drawing/2014/main" val="115514567"/>
                    </a:ext>
                  </a:extLst>
                </a:gridCol>
                <a:gridCol w="2726836">
                  <a:extLst>
                    <a:ext uri="{9D8B030D-6E8A-4147-A177-3AD203B41FA5}">
                      <a16:colId xmlns:a16="http://schemas.microsoft.com/office/drawing/2014/main" val="265958364"/>
                    </a:ext>
                  </a:extLst>
                </a:gridCol>
                <a:gridCol w="3194292">
                  <a:extLst>
                    <a:ext uri="{9D8B030D-6E8A-4147-A177-3AD203B41FA5}">
                      <a16:colId xmlns:a16="http://schemas.microsoft.com/office/drawing/2014/main" val="2013615513"/>
                    </a:ext>
                  </a:extLst>
                </a:gridCol>
              </a:tblGrid>
              <a:tr h="51499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dirty="0">
                          <a:effectLst/>
                        </a:rPr>
                        <a:t>Moneda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dirty="0">
                          <a:effectLst/>
                        </a:rPr>
                        <a:t>Correlación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effectLst/>
                        </a:rPr>
                        <a:t>P-</a:t>
                      </a:r>
                      <a:r>
                        <a:rPr lang="es-ES" sz="1800" dirty="0" err="1">
                          <a:effectLst/>
                        </a:rPr>
                        <a:t>Value</a:t>
                      </a:r>
                      <a:endParaRPr lang="es-ES" sz="1800" dirty="0">
                        <a:effectLst/>
                      </a:endParaRPr>
                    </a:p>
                  </a:txBody>
                  <a:tcPr marL="67637" marR="67637" marT="33819" marB="33819" anchor="ctr"/>
                </a:tc>
                <a:extLst>
                  <a:ext uri="{0D108BD9-81ED-4DB2-BD59-A6C34878D82A}">
                    <a16:rowId xmlns:a16="http://schemas.microsoft.com/office/drawing/2014/main" val="113008008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dirty="0">
                          <a:effectLst/>
                        </a:rPr>
                        <a:t>Bitcoin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-0.559030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5.584455e-45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367964098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dirty="0">
                          <a:effectLst/>
                        </a:rPr>
                        <a:t>Ethereum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-0.683873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1.889333e-74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43702424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XRP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-0.236840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3.322697e-08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595658470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Binance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-0.566225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2.402200e-46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49758076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Solana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-0.643007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2.791292e-63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780865461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Dogecoin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-0.507515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4.172468e-36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720460024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Shiba Inu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-0.586342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2.381586e-50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968300832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Floki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-0.625071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6.730552e-59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404092580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Oficial Trump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-0.363703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4.736749e-18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92616042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Bonk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-0.635173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2.485484e-61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47768763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Bittensor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-0.516532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1.497193e-37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3568138449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Near Protocol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-0.620410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8.329903e-58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1833569356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Internet Computer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-0.441339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1.014737e-26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73937806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Render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-0.624788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7.852426e-59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2559059295"/>
                  </a:ext>
                </a:extLst>
              </a:tr>
              <a:tr h="28889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>
                          <a:effectLst/>
                        </a:rPr>
                        <a:t>Filecoin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effectLst/>
                        </a:rPr>
                        <a:t>-0.187913</a:t>
                      </a:r>
                    </a:p>
                  </a:txBody>
                  <a:tcPr marL="56364" marR="56364" marT="28182" marB="281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effectLst/>
                        </a:rPr>
                        <a:t>1.307551e-05</a:t>
                      </a:r>
                    </a:p>
                  </a:txBody>
                  <a:tcPr marL="56364" marR="56364" marT="28182" marB="28182" anchor="ctr"/>
                </a:tc>
                <a:extLst>
                  <a:ext uri="{0D108BD9-81ED-4DB2-BD59-A6C34878D82A}">
                    <a16:rowId xmlns:a16="http://schemas.microsoft.com/office/drawing/2014/main" val="764767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03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0F72C-5998-033B-828F-D4314D44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481C4-D9E0-8982-16EC-02A16A43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meme </a:t>
            </a:r>
            <a:r>
              <a:rPr lang="es-ES" dirty="0" err="1"/>
              <a:t>coins</a:t>
            </a:r>
            <a:r>
              <a:rPr lang="es-ES" dirty="0"/>
              <a:t> son las que tienen mayor volatilidad</a:t>
            </a:r>
          </a:p>
          <a:p>
            <a:r>
              <a:rPr lang="es-ES" dirty="0"/>
              <a:t>La moneda que se ve mas relacionada con las otras es SOLANA</a:t>
            </a:r>
          </a:p>
          <a:p>
            <a:r>
              <a:rPr lang="es-ES" dirty="0"/>
              <a:t>La moneda con mas relación entre las FIAT es el EURO</a:t>
            </a:r>
          </a:p>
          <a:p>
            <a:r>
              <a:rPr lang="es-ES" dirty="0"/>
              <a:t>La moneda FIAT con mayor relación con las cripto es el Yen Japones</a:t>
            </a:r>
          </a:p>
          <a:p>
            <a:r>
              <a:rPr lang="es-ES" dirty="0"/>
              <a:t>Estadísticamente todas las monedas estudiadas están correlacionadas</a:t>
            </a:r>
          </a:p>
        </p:txBody>
      </p:sp>
    </p:spTree>
    <p:extLst>
      <p:ext uri="{BB962C8B-B14F-4D97-AF65-F5344CB8AC3E}">
        <p14:creationId xmlns:p14="http://schemas.microsoft.com/office/powerpoint/2010/main" val="239834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1AAD2-13CD-186A-F9BD-A4071B89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51" y="2689714"/>
            <a:ext cx="7991474" cy="1482235"/>
          </a:xfrm>
        </p:spPr>
        <p:txBody>
          <a:bodyPr>
            <a:normAutofit/>
          </a:bodyPr>
          <a:lstStyle/>
          <a:p>
            <a:r>
              <a:rPr lang="es-ES" sz="4800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32255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FACFE-AA9C-ABAF-A4A6-0A518306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5ABF95-3942-4159-6002-B664D7AC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Monedas</a:t>
            </a:r>
          </a:p>
          <a:p>
            <a:r>
              <a:rPr lang="es-ES" dirty="0"/>
              <a:t>Análisis Univariante</a:t>
            </a:r>
          </a:p>
          <a:p>
            <a:r>
              <a:rPr lang="es-ES" dirty="0"/>
              <a:t>Análisis Multivariante</a:t>
            </a:r>
          </a:p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28211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C1357-7471-BF99-2694-244C095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E37020-7EA2-8918-292E-A4E37B50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Relación entre Criptomonedas y divisas FIAT</a:t>
            </a:r>
          </a:p>
          <a:p>
            <a:r>
              <a:rPr lang="es-ES" dirty="0"/>
              <a:t>H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₀: No existe correlación entre monedas</a:t>
            </a:r>
          </a:p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H₁: Existe correlación entre monedas</a:t>
            </a:r>
          </a:p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Datos utilizados: abril 2023 a mayo 2025</a:t>
            </a:r>
          </a:p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Divisa base Dólar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659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295E-F254-52E8-50E4-0B25EBF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407555"/>
            <a:ext cx="10290787" cy="1325563"/>
          </a:xfrm>
        </p:spPr>
        <p:txBody>
          <a:bodyPr>
            <a:normAutofit/>
          </a:bodyPr>
          <a:lstStyle/>
          <a:p>
            <a:r>
              <a:rPr lang="es-ES" sz="4400" dirty="0"/>
              <a:t>Monedas FIAT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FCA0FD67-947C-52C3-F550-9D61C9F1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597" y="1733118"/>
            <a:ext cx="3159691" cy="4486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Euro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Libra Esterlina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Yen Japones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Dólar Australiano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Dólar Canadiense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B5992C-67C5-0A27-D84C-F2812193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608041"/>
            <a:ext cx="828000" cy="82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37359A-47AC-AA53-A777-4402474C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2631967"/>
            <a:ext cx="828000" cy="828000"/>
          </a:xfrm>
          <a:prstGeom prst="rect">
            <a:avLst/>
          </a:prstGeom>
        </p:spPr>
      </p:pic>
      <p:pic>
        <p:nvPicPr>
          <p:cNvPr id="1060" name="Picture 36" descr="ícone do símbolo de moeda do dólar australiano em fundo transparente png">
            <a:extLst>
              <a:ext uri="{FF2B5EF4-FFF2-40B4-BE49-F238E27FC236}">
                <a16:creationId xmlns:a16="http://schemas.microsoft.com/office/drawing/2014/main" id="{5AFE985E-D524-9597-ACA9-F8470CC1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97" y="471985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cono de símbolo de moneda de dólar canadiense sobre fondo transparente png">
            <a:extLst>
              <a:ext uri="{FF2B5EF4-FFF2-40B4-BE49-F238E27FC236}">
                <a16:creationId xmlns:a16="http://schemas.microsoft.com/office/drawing/2014/main" id="{100FA0CB-3EF6-D2F0-DD47-55015D3A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23" y="555987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148BC0-9656-6198-C5BA-F9B3A0423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073" y="3706719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8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F03D9-3D2B-7025-E46A-8EA6CB7E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0933"/>
            <a:ext cx="9905998" cy="1478570"/>
          </a:xfrm>
        </p:spPr>
        <p:txBody>
          <a:bodyPr>
            <a:normAutofit/>
          </a:bodyPr>
          <a:lstStyle/>
          <a:p>
            <a:r>
              <a:rPr lang="es-ES" sz="4000" dirty="0"/>
              <a:t>Criptomonedas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EEC8C8-52BF-D7C1-BE77-A3D43E3C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123" y="1688677"/>
            <a:ext cx="2143740" cy="49470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Bitcoin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Ethereum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Binance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XRP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Solana</a:t>
            </a:r>
          </a:p>
        </p:txBody>
      </p:sp>
      <p:pic>
        <p:nvPicPr>
          <p:cNvPr id="1048" name="Picture 24" descr="BTC logo">
            <a:extLst>
              <a:ext uri="{FF2B5EF4-FFF2-40B4-BE49-F238E27FC236}">
                <a16:creationId xmlns:a16="http://schemas.microsoft.com/office/drawing/2014/main" id="{A8C4A68B-EBB0-3124-D598-33D9F3A7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554500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ETH logo">
            <a:extLst>
              <a:ext uri="{FF2B5EF4-FFF2-40B4-BE49-F238E27FC236}">
                <a16:creationId xmlns:a16="http://schemas.microsoft.com/office/drawing/2014/main" id="{375E34CF-037C-8FDF-2963-31994847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01" y="2552690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XRP logo">
            <a:extLst>
              <a:ext uri="{FF2B5EF4-FFF2-40B4-BE49-F238E27FC236}">
                <a16:creationId xmlns:a16="http://schemas.microsoft.com/office/drawing/2014/main" id="{35314F6F-3BBE-6C17-453E-10C3623C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75" y="4665617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NB logo">
            <a:extLst>
              <a:ext uri="{FF2B5EF4-FFF2-40B4-BE49-F238E27FC236}">
                <a16:creationId xmlns:a16="http://schemas.microsoft.com/office/drawing/2014/main" id="{F7AD0580-9F34-3032-ADB3-0232696B5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01" y="3583864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OL logo">
            <a:extLst>
              <a:ext uri="{FF2B5EF4-FFF2-40B4-BE49-F238E27FC236}">
                <a16:creationId xmlns:a16="http://schemas.microsoft.com/office/drawing/2014/main" id="{4E3D0D99-64DA-F0E8-88F7-75794FCA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01" y="56982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3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5E9CA-B12F-8FED-224B-14C7ECD1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0795"/>
            <a:ext cx="9905998" cy="1478570"/>
          </a:xfrm>
        </p:spPr>
        <p:txBody>
          <a:bodyPr/>
          <a:lstStyle/>
          <a:p>
            <a:r>
              <a:rPr lang="es-ES" dirty="0"/>
              <a:t>Criptomonedas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FA971-A0F2-0599-61D9-4F62121B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989" y="1690688"/>
            <a:ext cx="2657936" cy="45487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Render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Filecoin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Bittensor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NEAR </a:t>
            </a:r>
            <a:r>
              <a:rPr lang="es-ES" dirty="0" err="1"/>
              <a:t>protocol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Internet </a:t>
            </a:r>
            <a:r>
              <a:rPr lang="es-ES" dirty="0" err="1"/>
              <a:t>Computer</a:t>
            </a:r>
            <a:endParaRPr lang="es-ES" dirty="0"/>
          </a:p>
        </p:txBody>
      </p:sp>
      <p:pic>
        <p:nvPicPr>
          <p:cNvPr id="1038" name="Picture 14" descr="FIL logo">
            <a:extLst>
              <a:ext uri="{FF2B5EF4-FFF2-40B4-BE49-F238E27FC236}">
                <a16:creationId xmlns:a16="http://schemas.microsoft.com/office/drawing/2014/main" id="{B7294001-0419-E7CA-3854-5E82D9A7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767" y="268134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NDER logo">
            <a:extLst>
              <a:ext uri="{FF2B5EF4-FFF2-40B4-BE49-F238E27FC236}">
                <a16:creationId xmlns:a16="http://schemas.microsoft.com/office/drawing/2014/main" id="{17E0F1DB-DC75-10B5-067B-716FBA41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11" y="169068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CP logo">
            <a:extLst>
              <a:ext uri="{FF2B5EF4-FFF2-40B4-BE49-F238E27FC236}">
                <a16:creationId xmlns:a16="http://schemas.microsoft.com/office/drawing/2014/main" id="{00879A91-F9FF-C6D3-E91D-A9C0439D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512" y="556495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EAR logo">
            <a:extLst>
              <a:ext uri="{FF2B5EF4-FFF2-40B4-BE49-F238E27FC236}">
                <a16:creationId xmlns:a16="http://schemas.microsoft.com/office/drawing/2014/main" id="{611C6B2D-21DF-9C04-7666-85CE05E2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67" y="4673028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AO logo">
            <a:extLst>
              <a:ext uri="{FF2B5EF4-FFF2-40B4-BE49-F238E27FC236}">
                <a16:creationId xmlns:a16="http://schemas.microsoft.com/office/drawing/2014/main" id="{5B9D9198-0DE8-F04E-C393-03C67E80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767" y="361758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9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13CAC-3C55-E4B8-A147-F044AE2A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1833"/>
            <a:ext cx="9905998" cy="1478570"/>
          </a:xfrm>
        </p:spPr>
        <p:txBody>
          <a:bodyPr/>
          <a:lstStyle/>
          <a:p>
            <a:r>
              <a:rPr lang="es-ES" dirty="0"/>
              <a:t>Criptomonedas Meme </a:t>
            </a:r>
            <a:r>
              <a:rPr lang="es-ES" dirty="0" err="1"/>
              <a:t>coins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61375-6746-2912-43C4-7B79F509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353" y="1871663"/>
            <a:ext cx="2751497" cy="4476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/>
              <a:t>Shiba</a:t>
            </a:r>
            <a:r>
              <a:rPr lang="es-ES" dirty="0"/>
              <a:t> </a:t>
            </a:r>
            <a:r>
              <a:rPr lang="es-ES" dirty="0" err="1"/>
              <a:t>Inu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Dodge </a:t>
            </a:r>
            <a:r>
              <a:rPr lang="es-ES" dirty="0" err="1"/>
              <a:t>coin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Floki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err="1"/>
              <a:t>Bonk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/>
              <a:t>Oficial Trump</a:t>
            </a:r>
          </a:p>
        </p:txBody>
      </p:sp>
      <p:pic>
        <p:nvPicPr>
          <p:cNvPr id="1026" name="Picture 2" descr="DOGE logo">
            <a:extLst>
              <a:ext uri="{FF2B5EF4-FFF2-40B4-BE49-F238E27FC236}">
                <a16:creationId xmlns:a16="http://schemas.microsoft.com/office/drawing/2014/main" id="{5321BD46-CEB9-E88E-5C30-4F61427A1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9" y="2626945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 logo">
            <a:extLst>
              <a:ext uri="{FF2B5EF4-FFF2-40B4-BE49-F238E27FC236}">
                <a16:creationId xmlns:a16="http://schemas.microsoft.com/office/drawing/2014/main" id="{D23A9D66-F848-E30E-42BD-073E8F16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34" y="1618945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UMP logo">
            <a:extLst>
              <a:ext uri="{FF2B5EF4-FFF2-40B4-BE49-F238E27FC236}">
                <a16:creationId xmlns:a16="http://schemas.microsoft.com/office/drawing/2014/main" id="{F9A0BFC4-9DE8-BD3B-52D6-A3342A43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21" y="5394490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NK logo">
            <a:extLst>
              <a:ext uri="{FF2B5EF4-FFF2-40B4-BE49-F238E27FC236}">
                <a16:creationId xmlns:a16="http://schemas.microsoft.com/office/drawing/2014/main" id="{31CCCFDA-F10B-CADB-3A43-E4CE39F8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9" y="4471975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OKI logo">
            <a:extLst>
              <a:ext uri="{FF2B5EF4-FFF2-40B4-BE49-F238E27FC236}">
                <a16:creationId xmlns:a16="http://schemas.microsoft.com/office/drawing/2014/main" id="{02ACA76E-FE0E-D4FC-5A44-D0BB1D87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34" y="347746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9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0E188-1868-A6A3-23C7-1A1F2CA6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-100059"/>
            <a:ext cx="10515600" cy="1325563"/>
          </a:xfrm>
        </p:spPr>
        <p:txBody>
          <a:bodyPr/>
          <a:lstStyle/>
          <a:p>
            <a:r>
              <a:rPr lang="es-ES" dirty="0"/>
              <a:t>Análisis univariante</a:t>
            </a:r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90C00121-61E2-9F73-C36D-A23983907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0881"/>
            <a:ext cx="5883362" cy="2941681"/>
          </a:xfr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D9CCAF0-0759-62B6-4E07-E65D646E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2" y="3791746"/>
            <a:ext cx="5904000" cy="2952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93C9A6D-836E-42E6-A879-827C09B4C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0" y="1027906"/>
            <a:ext cx="5904000" cy="2952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380922C-863E-AF2E-6B61-E601251D4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8" y="3791746"/>
            <a:ext cx="5904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4F82-2105-71DF-9D71-C6E7EECD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04" y="2323566"/>
            <a:ext cx="3969222" cy="2076983"/>
          </a:xfrm>
        </p:spPr>
        <p:txBody>
          <a:bodyPr/>
          <a:lstStyle/>
          <a:p>
            <a:r>
              <a:rPr lang="es-ES" dirty="0"/>
              <a:t>Análisis Multivariante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B08C6DA-A951-3819-6453-AC223788E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83" y="450392"/>
            <a:ext cx="3868212" cy="309457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FC0455-06F5-B086-465A-09F81CB0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71" y="450392"/>
            <a:ext cx="3868212" cy="30945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DD753F-10F3-BCA0-41C5-7C434F01A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83" y="3544962"/>
            <a:ext cx="3868212" cy="30945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4786C7D-2D79-059F-AA1A-384D35E83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71" y="3544962"/>
            <a:ext cx="3868212" cy="30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8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58</TotalTime>
  <Words>399</Words>
  <Application>Microsoft Office PowerPoint</Application>
  <PresentationFormat>Panorámica</PresentationFormat>
  <Paragraphs>238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Circuito</vt:lpstr>
      <vt:lpstr>Presentación de PowerPoint</vt:lpstr>
      <vt:lpstr>Índice</vt:lpstr>
      <vt:lpstr>Introducción</vt:lpstr>
      <vt:lpstr>Monedas FIAT</vt:lpstr>
      <vt:lpstr>Criptomonedas</vt:lpstr>
      <vt:lpstr>Criptomonedas IA</vt:lpstr>
      <vt:lpstr>Criptomonedas Meme coins</vt:lpstr>
      <vt:lpstr>Análisis univariante</vt:lpstr>
      <vt:lpstr>Análisis Multivariante</vt:lpstr>
      <vt:lpstr>Correlaciones</vt:lpstr>
      <vt:lpstr>Correlaciones</vt:lpstr>
      <vt:lpstr>Correlaciones</vt:lpstr>
      <vt:lpstr>Dependencia Lineal: Coeficiente de relación de Pearson - EURO</vt:lpstr>
      <vt:lpstr>Dependencia Lineal: Coeficiente de relación de Pearson - SOLANA</vt:lpstr>
      <vt:lpstr>Dependencia Lineal: Coeficiente de relación de Pearson – YEN JAPONES</vt:lpstr>
      <vt:lpstr>CONCLUSIONES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Viejo Sanz</dc:creator>
  <cp:lastModifiedBy>Luis Viejo Sanz</cp:lastModifiedBy>
  <cp:revision>5</cp:revision>
  <dcterms:created xsi:type="dcterms:W3CDTF">2025-05-09T23:34:53Z</dcterms:created>
  <dcterms:modified xsi:type="dcterms:W3CDTF">2025-05-10T01:02:19Z</dcterms:modified>
</cp:coreProperties>
</file>